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tags/tag2.xml" ContentType="application/vnd.openxmlformats-officedocument.presentationml.tags+xml"/>
  <Override PartName="/ppt/tags/tag3.xml" ContentType="application/vnd.openxmlformats-officedocument.presentationml.tags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79" r:id="rId2"/>
    <p:sldId id="257" r:id="rId3"/>
    <p:sldId id="297" r:id="rId4"/>
    <p:sldId id="292" r:id="rId5"/>
    <p:sldId id="293" r:id="rId6"/>
    <p:sldId id="294" r:id="rId7"/>
    <p:sldId id="274" r:id="rId8"/>
    <p:sldId id="280" r:id="rId9"/>
    <p:sldId id="284" r:id="rId10"/>
    <p:sldId id="281" r:id="rId11"/>
    <p:sldId id="282" r:id="rId12"/>
    <p:sldId id="283" r:id="rId13"/>
    <p:sldId id="296" r:id="rId14"/>
    <p:sldId id="285" r:id="rId15"/>
    <p:sldId id="286" r:id="rId16"/>
    <p:sldId id="287" r:id="rId17"/>
    <p:sldId id="288" r:id="rId18"/>
    <p:sldId id="289" r:id="rId19"/>
    <p:sldId id="290" r:id="rId20"/>
    <p:sldId id="291" r:id="rId21"/>
  </p:sldIdLst>
  <p:sldSz cx="9144000" cy="5715000" type="screen16x10"/>
  <p:notesSz cx="6858000" cy="9144000"/>
  <p:embeddedFontLst>
    <p:embeddedFont>
      <p:font typeface="서울남산체 M" pitchFamily="18" charset="-127"/>
      <p:regular r:id="rId23"/>
    </p:embeddedFont>
    <p:embeddedFont>
      <p:font typeface="서울남산체 EB" pitchFamily="18" charset="-127"/>
      <p:regular r:id="rId24"/>
    </p:embeddedFont>
    <p:embeddedFont>
      <p:font typeface="맑은 고딕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CCCCFF"/>
    <a:srgbClr val="99CCFF"/>
    <a:srgbClr val="66CCF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8" autoAdjust="0"/>
    <p:restoredTop sz="94660"/>
  </p:normalViewPr>
  <p:slideViewPr>
    <p:cSldViewPr>
      <p:cViewPr varScale="1">
        <p:scale>
          <a:sx n="76" d="100"/>
          <a:sy n="76" d="100"/>
        </p:scale>
        <p:origin x="-1104" y="-96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-3173" y="-77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7D81A8-76D5-453E-A25E-4D760A11C2DA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3738C9-AFBF-4400-965E-EBE22C1376F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507260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32666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6322683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423005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8260203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pattFill prst="pct5">
          <a:fgClr>
            <a:schemeClr val="bg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 userDrawn="1"/>
        </p:nvSpPr>
        <p:spPr>
          <a:xfrm>
            <a:off x="251520" y="193204"/>
            <a:ext cx="8640960" cy="53285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721355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3694334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68915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597277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719629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891958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722273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4715518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251520" y="193204"/>
            <a:ext cx="8640960" cy="5328592"/>
          </a:xfrm>
          <a:prstGeom prst="rect">
            <a:avLst/>
          </a:prstGeom>
          <a:solidFill>
            <a:srgbClr val="66C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1EED2-0CBC-4EAD-B070-2297B6845056}" type="datetimeFigureOut">
              <a:rPr lang="ko-KR" altLang="en-US" smtClean="0"/>
              <a:pPr/>
              <a:t>2016-04-06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D2E2C-6381-4285-8676-87AA0BC0190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949540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83968" y="3496280"/>
            <a:ext cx="6264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8</a:t>
            </a:r>
            <a:r>
              <a:rPr lang="ko-KR" altLang="en-US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조 </a:t>
            </a:r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/ </a:t>
            </a:r>
            <a:r>
              <a:rPr lang="ko-KR" altLang="en-US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김태형</a:t>
            </a:r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김근태</a:t>
            </a:r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박태환</a:t>
            </a:r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dirty="0" err="1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이흔정</a:t>
            </a:r>
            <a:r>
              <a:rPr lang="en-US" altLang="ko-KR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전현빈</a:t>
            </a:r>
            <a:endParaRPr lang="ko-KR" altLang="en-US" dirty="0">
              <a:solidFill>
                <a:schemeClr val="bg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20072" y="1993404"/>
            <a:ext cx="612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 smtClean="0">
                <a:solidFill>
                  <a:schemeClr val="bg1"/>
                </a:solidFill>
                <a:latin typeface="서울남산체 M" pitchFamily="18" charset="-127"/>
                <a:ea typeface="서울남산체 M" pitchFamily="18" charset="-127"/>
              </a:rPr>
              <a:t>모여라 동전</a:t>
            </a:r>
            <a:endParaRPr lang="ko-KR" altLang="en-US" sz="5400" dirty="0">
              <a:solidFill>
                <a:schemeClr val="bg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8893520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98"/>
    </mc:Choice>
    <mc:Fallback>
      <p:transition spd="slow" advTm="498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93204"/>
            <a:ext cx="4762872" cy="952500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데이터베이스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관계 데이터 모델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053832707"/>
              </p:ext>
            </p:extLst>
          </p:nvPr>
        </p:nvGraphicFramePr>
        <p:xfrm>
          <a:off x="827584" y="1993404"/>
          <a:ext cx="7632852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  <a:gridCol w="636071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Uid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pw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가입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날짜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유형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포인트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이름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직업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나이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기부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금액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전화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번호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바코드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27584" y="1345332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1.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사용자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71600" y="2669346"/>
            <a:ext cx="4824536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200" dirty="0" err="1" smtClean="0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2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 고유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ID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로 숫자형태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바코드 생성에 기반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id 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기존 웹 사이트 등의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id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와 같이 사용자 </a:t>
            </a:r>
            <a:r>
              <a:rPr lang="ko-KR" altLang="en-US" sz="1200" dirty="0" err="1">
                <a:latin typeface="서울남산체 M" pitchFamily="18" charset="-127"/>
                <a:ea typeface="서울남산체 M" pitchFamily="18" charset="-127"/>
              </a:rPr>
              <a:t>로그인을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 위한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id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pw 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로그인용 패스워드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가입날짜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사용자가 가입한 날짜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en-US" altLang="ko-KR" sz="1200" dirty="0" err="1">
                <a:latin typeface="서울남산체 M" pitchFamily="18" charset="-127"/>
                <a:ea typeface="서울남산체 M" pitchFamily="18" charset="-127"/>
              </a:rPr>
              <a:t>yyyy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-mm-</a:t>
            </a:r>
            <a:r>
              <a:rPr lang="en-US" altLang="ko-KR" sz="1200" dirty="0" err="1">
                <a:latin typeface="서울남산체 M" pitchFamily="18" charset="-127"/>
                <a:ea typeface="서울남산체 M" pitchFamily="18" charset="-127"/>
              </a:rPr>
              <a:t>dd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)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유형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시스템 사용 유형으로 데이터분석을 통해 산출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포인트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동전 적립 및 사용을 통해 모이는 시스템용 화폐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이름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이름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직업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직업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나이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나의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기부금액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누적 기부금액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전화번호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 단말기의 전화번호</a:t>
            </a:r>
          </a:p>
          <a:p>
            <a:pPr fontAlgn="base">
              <a:lnSpc>
                <a:spcPts val="1700"/>
              </a:lnSpc>
            </a:pP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바코드 </a:t>
            </a:r>
            <a:r>
              <a:rPr lang="en-US" altLang="ko-KR" sz="12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200" dirty="0">
                <a:latin typeface="서울남산체 M" pitchFamily="18" charset="-127"/>
                <a:ea typeface="서울남산체 M" pitchFamily="18" charset="-127"/>
              </a:rPr>
              <a:t>사용자의 바코드 정보</a:t>
            </a:r>
          </a:p>
        </p:txBody>
      </p:sp>
    </p:spTree>
    <p:extLst>
      <p:ext uri="{BB962C8B-B14F-4D97-AF65-F5344CB8AC3E}">
        <p14:creationId xmlns="" xmlns:p14="http://schemas.microsoft.com/office/powerpoint/2010/main" val="209046270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106"/>
    </mc:Choice>
    <mc:Fallback>
      <p:transition spd="slow" advTm="106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73621445"/>
              </p:ext>
            </p:extLst>
          </p:nvPr>
        </p:nvGraphicFramePr>
        <p:xfrm>
          <a:off x="611560" y="1993404"/>
          <a:ext cx="4068456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08557"/>
                <a:gridCol w="508557"/>
                <a:gridCol w="508557"/>
                <a:gridCol w="508557"/>
                <a:gridCol w="508557"/>
                <a:gridCol w="508557"/>
                <a:gridCol w="508557"/>
                <a:gridCol w="508557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Pid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이름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유형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도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구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상세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주소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전화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번호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27584" y="1341997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2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가맹점                                         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3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동전모음이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1560" y="2713484"/>
            <a:ext cx="48245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err="1" smtClean="0">
                <a:latin typeface="서울남산체 M" pitchFamily="18" charset="-127"/>
                <a:ea typeface="서울남산체 M" pitchFamily="18" charset="-127"/>
              </a:rPr>
              <a:t>Pid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가맹점의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로 숫자형태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이름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이름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유형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가맹점의 사업구분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도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도를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시를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구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구를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상세주소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나머지 주소를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전화번호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전화번호를 나타냄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302136981"/>
              </p:ext>
            </p:extLst>
          </p:nvPr>
        </p:nvGraphicFramePr>
        <p:xfrm>
          <a:off x="4860032" y="1993404"/>
          <a:ext cx="3672410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24630"/>
                <a:gridCol w="524630"/>
                <a:gridCol w="524630"/>
                <a:gridCol w="524630"/>
                <a:gridCol w="524630"/>
                <a:gridCol w="524630"/>
                <a:gridCol w="524630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Cid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도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구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상세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주소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누적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금액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설치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날짜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860032" y="2713484"/>
            <a:ext cx="48245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Cid(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동전모음이의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로 숫자형태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도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도를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시를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구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주소의 구를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상세주소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나머지 주소를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누적금액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동전모음이 기계 내부에 누적된 동전의 </a:t>
            </a:r>
            <a:endParaRPr lang="en-US" altLang="ko-KR" sz="1400" dirty="0" smtClean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               </a:t>
            </a:r>
            <a:r>
              <a:rPr lang="ko-KR" altLang="en-US" sz="1400" dirty="0" smtClean="0">
                <a:latin typeface="서울남산체 M" pitchFamily="18" charset="-127"/>
                <a:ea typeface="서울남산체 M" pitchFamily="18" charset="-127"/>
              </a:rPr>
              <a:t>합계를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설치날짜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동전모음이가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 설치된 날짜를 나타냄</a:t>
            </a:r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539552" y="265212"/>
            <a:ext cx="4762872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데이터베이스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 </a:t>
            </a: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(</a:t>
            </a:r>
            <a:r>
              <a:rPr kumimoji="0" lang="ko-KR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관계 데이터 모델</a:t>
            </a: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)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서울남산체 EB" pitchFamily="18" charset="-127"/>
              <a:ea typeface="서울남산체 EB" pitchFamily="18" charset="-127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4924873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129"/>
    </mc:Choice>
    <mc:Fallback>
      <p:transition spd="slow" advTm="129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246310778"/>
              </p:ext>
            </p:extLst>
          </p:nvPr>
        </p:nvGraphicFramePr>
        <p:xfrm>
          <a:off x="827585" y="1993404"/>
          <a:ext cx="3600400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20080"/>
                <a:gridCol w="720080"/>
                <a:gridCol w="720080"/>
                <a:gridCol w="720080"/>
                <a:gridCol w="720080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Did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이름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포인트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전화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번호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유형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27584" y="1341997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4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모금단체                                       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5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. </a:t>
            </a:r>
            <a:r>
              <a:rPr lang="ko-KR" altLang="en-US" dirty="0">
                <a:latin typeface="서울남산체 M" pitchFamily="18" charset="-127"/>
                <a:ea typeface="서울남산체 M" pitchFamily="18" charset="-127"/>
              </a:rPr>
              <a:t>거래내역 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dirty="0">
                <a:latin typeface="서울남산체 M" pitchFamily="18" charset="-127"/>
                <a:ea typeface="서울남산체 M" pitchFamily="18" charset="-127"/>
              </a:rPr>
              <a:t>사용자 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&lt;-&gt; </a:t>
            </a:r>
            <a:r>
              <a:rPr lang="ko-KR" altLang="en-US" dirty="0">
                <a:latin typeface="서울남산체 M" pitchFamily="18" charset="-127"/>
                <a:ea typeface="서울남산체 M" pitchFamily="18" charset="-127"/>
              </a:rPr>
              <a:t>가맹점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)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  <a:p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 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32040" y="2713484"/>
            <a:ext cx="4824536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ld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사용자와 가맹점 사이의 포인트 </a:t>
            </a:r>
            <a:endParaRPr lang="en-US" altLang="ko-KR" sz="1400" dirty="0" smtClean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                 </a:t>
            </a:r>
            <a:r>
              <a:rPr lang="ko-KR" altLang="en-US" sz="1400" dirty="0" smtClean="0">
                <a:latin typeface="서울남산체 M" pitchFamily="18" charset="-127"/>
                <a:ea typeface="서울남산체 M" pitchFamily="18" charset="-127"/>
              </a:rPr>
              <a:t>적립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/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사용내역 하나에 대한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endParaRPr lang="ko-KR" altLang="en-US" sz="1400" dirty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 테이블의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Pid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가맹점 테이블의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Pid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일시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거래 날짜 및 시간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거래종류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적립인지 사용인지를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금액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거래금액을 나타냄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72088357"/>
              </p:ext>
            </p:extLst>
          </p:nvPr>
        </p:nvGraphicFramePr>
        <p:xfrm>
          <a:off x="4932040" y="1988328"/>
          <a:ext cx="3672408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12068"/>
                <a:gridCol w="612068"/>
                <a:gridCol w="612068"/>
                <a:gridCol w="612068"/>
                <a:gridCol w="612068"/>
                <a:gridCol w="612068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Uid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Pid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일시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거래</a:t>
                      </a:r>
                      <a:endParaRPr lang="en-US" altLang="ko-KR" sz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종류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금액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827584" y="2713484"/>
            <a:ext cx="4824536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Did(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모금단체의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로 숫자형태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이름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모금단체 이름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포인트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해당 모금단체에 적립된 포인트의 총계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전화번호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해당 모금단체 전화번호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유형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모금단체의 유형</a:t>
            </a:r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539552" y="265212"/>
            <a:ext cx="4762872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데이터베이스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 </a:t>
            </a: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(</a:t>
            </a:r>
            <a:r>
              <a:rPr kumimoji="0" lang="ko-KR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관계 데이터 모델</a:t>
            </a: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)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서울남산체 EB" pitchFamily="18" charset="-127"/>
              <a:ea typeface="서울남산체 EB" pitchFamily="18" charset="-127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72354167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248"/>
    </mc:Choice>
    <mc:Fallback>
      <p:transition spd="slow" advTm="248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930282196"/>
              </p:ext>
            </p:extLst>
          </p:nvPr>
        </p:nvGraphicFramePr>
        <p:xfrm>
          <a:off x="827585" y="1993404"/>
          <a:ext cx="3600400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20080"/>
                <a:gridCol w="720080"/>
                <a:gridCol w="720080"/>
                <a:gridCol w="720080"/>
                <a:gridCol w="720080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Uid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Cid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일시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적립금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27584" y="1341997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6.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적립내역 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사용자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&lt;-&gt;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가맹점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)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                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7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.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적립내역 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dirty="0">
                <a:latin typeface="서울남산체 M" pitchFamily="18" charset="-127"/>
                <a:ea typeface="서울남산체 M" pitchFamily="18" charset="-127"/>
              </a:rPr>
              <a:t>사용자 </a:t>
            </a:r>
            <a:r>
              <a:rPr lang="en-US" altLang="ko-KR" dirty="0">
                <a:latin typeface="서울남산체 M" pitchFamily="18" charset="-127"/>
                <a:ea typeface="서울남산체 M" pitchFamily="18" charset="-127"/>
              </a:rPr>
              <a:t>&lt;-&gt; 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동전모음</a:t>
            </a:r>
            <a:r>
              <a:rPr lang="ko-KR" altLang="en-US" dirty="0">
                <a:latin typeface="서울남산체 M" pitchFamily="18" charset="-127"/>
                <a:ea typeface="서울남산체 M" pitchFamily="18" charset="-127"/>
              </a:rPr>
              <a:t>이</a:t>
            </a:r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)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  <a:p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 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32040" y="2713484"/>
            <a:ext cx="48245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ld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사용자가 기부단체에 기부한 각 </a:t>
            </a:r>
            <a:endParaRPr lang="en-US" altLang="ko-KR" sz="1400" dirty="0" smtClean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                </a:t>
            </a:r>
            <a:r>
              <a:rPr lang="ko-KR" altLang="en-US" sz="1400" dirty="0" smtClean="0">
                <a:latin typeface="서울남산체 M" pitchFamily="18" charset="-127"/>
                <a:ea typeface="서울남산체 M" pitchFamily="18" charset="-127"/>
              </a:rPr>
              <a:t>내역 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한건에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 대한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endParaRPr lang="ko-KR" altLang="en-US" sz="1400" dirty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 테이블의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Did(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모금단체 테이블의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Did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일시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기부 날짜 및 시간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기부금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사용자가 기부한 금액</a:t>
            </a: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036149668"/>
              </p:ext>
            </p:extLst>
          </p:nvPr>
        </p:nvGraphicFramePr>
        <p:xfrm>
          <a:off x="5076055" y="1988328"/>
          <a:ext cx="3456385" cy="5760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91277"/>
                <a:gridCol w="691277"/>
                <a:gridCol w="691277"/>
                <a:gridCol w="691277"/>
                <a:gridCol w="691277"/>
              </a:tblGrid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Uid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Did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일시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적립금</a:t>
                      </a:r>
                      <a:endParaRPr lang="ko-KR" altLang="en-US" sz="12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827584" y="2713484"/>
            <a:ext cx="48245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ld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기본키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사용자가 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동전모음이를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 통해 적립한 </a:t>
            </a:r>
            <a:endParaRPr lang="en-US" altLang="ko-KR" sz="1400" dirty="0" smtClean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                 </a:t>
            </a:r>
            <a:r>
              <a:rPr lang="ko-KR" altLang="en-US" sz="1400" dirty="0" smtClean="0">
                <a:latin typeface="서울남산체 M" pitchFamily="18" charset="-127"/>
                <a:ea typeface="서울남산체 M" pitchFamily="18" charset="-127"/>
              </a:rPr>
              <a:t>각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건 하나에 대한 고유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ID</a:t>
            </a:r>
            <a:endParaRPr lang="ko-KR" altLang="en-US" sz="1400" dirty="0">
              <a:latin typeface="서울남산체 M" pitchFamily="18" charset="-127"/>
              <a:ea typeface="서울남산체 M" pitchFamily="18" charset="-127"/>
            </a:endParaRP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 테이블의 </a:t>
            </a:r>
            <a:r>
              <a:rPr lang="en-US" altLang="ko-KR" sz="1400" dirty="0" err="1">
                <a:latin typeface="서울남산체 M" pitchFamily="18" charset="-127"/>
                <a:ea typeface="서울남산체 M" pitchFamily="18" charset="-127"/>
              </a:rPr>
              <a:t>Uid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Cid(</a:t>
            </a:r>
            <a:r>
              <a:rPr lang="ko-KR" altLang="en-US" sz="1400" dirty="0" err="1">
                <a:latin typeface="서울남산체 M" pitchFamily="18" charset="-127"/>
                <a:ea typeface="서울남산체 M" pitchFamily="18" charset="-127"/>
              </a:rPr>
              <a:t>외래키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) 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동전모음이 테이블의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Cid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를 나타냄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일시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적립 날짜 및 시간</a:t>
            </a:r>
          </a:p>
          <a:p>
            <a:pPr fontAlgn="base">
              <a:lnSpc>
                <a:spcPct val="150000"/>
              </a:lnSpc>
            </a:pP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․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적립금 </a:t>
            </a:r>
            <a:r>
              <a:rPr lang="en-US" altLang="ko-KR" sz="1400" dirty="0">
                <a:latin typeface="서울남산체 M" pitchFamily="18" charset="-127"/>
                <a:ea typeface="서울남산체 M" pitchFamily="18" charset="-127"/>
              </a:rPr>
              <a:t>: </a:t>
            </a:r>
            <a:r>
              <a:rPr lang="ko-KR" altLang="en-US" sz="1400" dirty="0">
                <a:latin typeface="서울남산체 M" pitchFamily="18" charset="-127"/>
                <a:ea typeface="서울남산체 M" pitchFamily="18" charset="-127"/>
              </a:rPr>
              <a:t>사용자가 적립한 금액</a:t>
            </a:r>
          </a:p>
        </p:txBody>
      </p:sp>
      <p:sp>
        <p:nvSpPr>
          <p:cNvPr id="14" name="제목 1"/>
          <p:cNvSpPr txBox="1">
            <a:spLocks/>
          </p:cNvSpPr>
          <p:nvPr/>
        </p:nvSpPr>
        <p:spPr>
          <a:xfrm>
            <a:off x="539552" y="265212"/>
            <a:ext cx="4762872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데이터베이스</a:t>
            </a:r>
            <a:r>
              <a:rPr kumimoji="0" lang="en-US" altLang="ko-K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 </a:t>
            </a: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(</a:t>
            </a:r>
            <a:r>
              <a:rPr kumimoji="0" lang="ko-KR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관계 데이터 모델</a:t>
            </a: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서울남산체 EB" pitchFamily="18" charset="-127"/>
                <a:ea typeface="서울남산체 EB" pitchFamily="18" charset="-127"/>
                <a:cs typeface="+mj-cs"/>
              </a:rPr>
              <a:t>)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서울남산체 EB" pitchFamily="18" charset="-127"/>
              <a:ea typeface="서울남산체 EB" pitchFamily="18" charset="-127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8191724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248"/>
    </mc:Choice>
    <mc:Fallback>
      <p:transition spd="slow" advTm="248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5101" y="193204"/>
            <a:ext cx="5973083" cy="952500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동전모음이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(State Diagram)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903074" y="1624531"/>
            <a:ext cx="5561383" cy="3753249"/>
          </a:xfrm>
          <a:prstGeom prst="rect">
            <a:avLst/>
          </a:prstGeom>
          <a:solidFill>
            <a:schemeClr val="lt1">
              <a:alpha val="0"/>
            </a:schemeClr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779850" y="2545932"/>
            <a:ext cx="203887" cy="22654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1928243" y="2295366"/>
            <a:ext cx="1204784" cy="727676"/>
          </a:xfrm>
          <a:prstGeom prst="ellipse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서울남산체 M" pitchFamily="18" charset="-127"/>
                <a:ea typeface="서울남산체 M" pitchFamily="18" charset="-127"/>
              </a:rPr>
              <a:t>Sleep </a:t>
            </a:r>
          </a:p>
          <a:p>
            <a:pPr algn="ctr"/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상태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3654924" y="3537906"/>
            <a:ext cx="1204784" cy="727676"/>
          </a:xfrm>
          <a:prstGeom prst="ellipse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인증 상태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5872786" y="2866939"/>
            <a:ext cx="1204784" cy="727676"/>
          </a:xfrm>
          <a:prstGeom prst="ellipse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처리 상태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grpSp>
        <p:nvGrpSpPr>
          <p:cNvPr id="36" name="그룹 11"/>
          <p:cNvGrpSpPr/>
          <p:nvPr/>
        </p:nvGrpSpPr>
        <p:grpSpPr>
          <a:xfrm>
            <a:off x="8472569" y="3361556"/>
            <a:ext cx="203887" cy="226541"/>
            <a:chOff x="9765956" y="2792627"/>
            <a:chExt cx="271849" cy="271849"/>
          </a:xfrm>
        </p:grpSpPr>
        <p:sp>
          <p:nvSpPr>
            <p:cNvPr id="37" name="타원 36"/>
            <p:cNvSpPr/>
            <p:nvPr/>
          </p:nvSpPr>
          <p:spPr>
            <a:xfrm>
              <a:off x="9765956" y="2792627"/>
              <a:ext cx="271849" cy="271849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서울남산체 M" pitchFamily="18" charset="-127"/>
                <a:ea typeface="서울남산체 M" pitchFamily="18" charset="-127"/>
              </a:endParaRPr>
            </a:p>
          </p:txBody>
        </p:sp>
        <p:sp>
          <p:nvSpPr>
            <p:cNvPr id="38" name="타원 37"/>
            <p:cNvSpPr/>
            <p:nvPr/>
          </p:nvSpPr>
          <p:spPr>
            <a:xfrm>
              <a:off x="9823622" y="2866766"/>
              <a:ext cx="123568" cy="12356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서울남산체 M" pitchFamily="18" charset="-127"/>
                <a:ea typeface="서울남산체 M" pitchFamily="18" charset="-127"/>
              </a:endParaRPr>
            </a:p>
          </p:txBody>
        </p:sp>
      </p:grpSp>
      <p:cxnSp>
        <p:nvCxnSpPr>
          <p:cNvPr id="39" name="직선 화살표 연결선 38"/>
          <p:cNvCxnSpPr>
            <a:stCxn id="32" idx="6"/>
            <a:endCxn id="33" idx="2"/>
          </p:cNvCxnSpPr>
          <p:nvPr/>
        </p:nvCxnSpPr>
        <p:spPr>
          <a:xfrm>
            <a:off x="983737" y="2659203"/>
            <a:ext cx="944506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>
            <a:stCxn id="31" idx="3"/>
            <a:endCxn id="37" idx="2"/>
          </p:cNvCxnSpPr>
          <p:nvPr/>
        </p:nvCxnSpPr>
        <p:spPr>
          <a:xfrm flipV="1">
            <a:off x="7464457" y="3474827"/>
            <a:ext cx="1008112" cy="263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>
            <a:stCxn id="33" idx="6"/>
            <a:endCxn id="55" idx="2"/>
          </p:cNvCxnSpPr>
          <p:nvPr/>
        </p:nvCxnSpPr>
        <p:spPr>
          <a:xfrm flipV="1">
            <a:off x="3133027" y="2659200"/>
            <a:ext cx="1072915" cy="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/>
          <p:cNvCxnSpPr>
            <a:stCxn id="34" idx="6"/>
            <a:endCxn id="35" idx="3"/>
          </p:cNvCxnSpPr>
          <p:nvPr/>
        </p:nvCxnSpPr>
        <p:spPr>
          <a:xfrm flipV="1">
            <a:off x="4859709" y="3488049"/>
            <a:ext cx="1189515" cy="4136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타원 54"/>
          <p:cNvSpPr/>
          <p:nvPr/>
        </p:nvSpPr>
        <p:spPr>
          <a:xfrm>
            <a:off x="4205942" y="2295362"/>
            <a:ext cx="1204784" cy="727676"/>
          </a:xfrm>
          <a:prstGeom prst="ellipse">
            <a:avLst/>
          </a:prstGeom>
          <a:solidFill>
            <a:schemeClr val="bg1">
              <a:alpha val="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latin typeface="서울남산체 M" pitchFamily="18" charset="-127"/>
                <a:ea typeface="서울남산체 M" pitchFamily="18" charset="-127"/>
              </a:rPr>
              <a:t>비인증</a:t>
            </a:r>
            <a:r>
              <a:rPr lang="ko-KR" altLang="en-US" dirty="0" smtClean="0">
                <a:latin typeface="서울남산체 M" pitchFamily="18" charset="-127"/>
                <a:ea typeface="서울남산체 M" pitchFamily="18" charset="-127"/>
              </a:rPr>
              <a:t> 상태</a:t>
            </a:r>
            <a:endParaRPr lang="ko-KR" altLang="en-US" dirty="0">
              <a:latin typeface="서울남산체 M" pitchFamily="18" charset="-127"/>
              <a:ea typeface="서울남산체 M" pitchFamily="18" charset="-127"/>
            </a:endParaRPr>
          </a:p>
        </p:txBody>
      </p:sp>
      <p:cxnSp>
        <p:nvCxnSpPr>
          <p:cNvPr id="56" name="직선 화살표 연결선 55"/>
          <p:cNvCxnSpPr>
            <a:stCxn id="55" idx="4"/>
            <a:endCxn id="34" idx="0"/>
          </p:cNvCxnSpPr>
          <p:nvPr/>
        </p:nvCxnSpPr>
        <p:spPr>
          <a:xfrm flipH="1">
            <a:off x="4257316" y="3023038"/>
            <a:ext cx="551018" cy="5148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/>
          <p:cNvCxnSpPr>
            <a:stCxn id="55" idx="6"/>
            <a:endCxn id="35" idx="1"/>
          </p:cNvCxnSpPr>
          <p:nvPr/>
        </p:nvCxnSpPr>
        <p:spPr>
          <a:xfrm>
            <a:off x="5410726" y="2659200"/>
            <a:ext cx="638497" cy="31430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구부러진 연결선 57"/>
          <p:cNvCxnSpPr>
            <a:stCxn id="55" idx="7"/>
            <a:endCxn id="55" idx="1"/>
          </p:cNvCxnSpPr>
          <p:nvPr/>
        </p:nvCxnSpPr>
        <p:spPr>
          <a:xfrm rot="16200000" flipV="1">
            <a:off x="4808334" y="1975973"/>
            <a:ext cx="12700" cy="851910"/>
          </a:xfrm>
          <a:prstGeom prst="curvedConnector3">
            <a:avLst>
              <a:gd name="adj1" fmla="val 2639102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구부러진 연결선 58"/>
          <p:cNvCxnSpPr>
            <a:stCxn id="34" idx="5"/>
            <a:endCxn id="34" idx="3"/>
          </p:cNvCxnSpPr>
          <p:nvPr/>
        </p:nvCxnSpPr>
        <p:spPr>
          <a:xfrm rot="5400000">
            <a:off x="4256788" y="3733060"/>
            <a:ext cx="10583" cy="851910"/>
          </a:xfrm>
          <a:prstGeom prst="curvedConnector3">
            <a:avLst>
              <a:gd name="adj1" fmla="val 2806921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911729" y="2232458"/>
            <a:ext cx="8093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Power on</a:t>
            </a:r>
            <a:endParaRPr lang="ko-KR" altLang="en-US" sz="14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608473" y="3073524"/>
            <a:ext cx="80936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latin typeface="서울남산체 M" pitchFamily="18" charset="-127"/>
                <a:ea typeface="서울남산체 M" pitchFamily="18" charset="-127"/>
              </a:rPr>
              <a:t>Power off</a:t>
            </a:r>
            <a:endParaRPr lang="ko-KR" altLang="en-US" sz="14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3198752" y="2364477"/>
            <a:ext cx="9533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센서 감지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279820" y="3073524"/>
            <a:ext cx="1304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사용자 인증 성공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448233" y="2508493"/>
            <a:ext cx="17406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en-US" altLang="ko-KR" sz="1200" dirty="0" err="1" smtClean="0">
                <a:latin typeface="서울남산체 M" pitchFamily="18" charset="-127"/>
                <a:ea typeface="서울남산체 M" pitchFamily="18" charset="-127"/>
              </a:rPr>
              <a:t>coin_flag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&amp;&amp;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기부하기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927295" y="3763987"/>
            <a:ext cx="14570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en-US" altLang="ko-KR" sz="1200" dirty="0" err="1" smtClean="0">
                <a:latin typeface="서울남산체 M" pitchFamily="18" charset="-127"/>
                <a:ea typeface="서울남산체 M" pitchFamily="18" charset="-127"/>
              </a:rPr>
              <a:t>coin_flag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&amp;&amp;</a:t>
            </a:r>
            <a:b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</a:b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(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기부하기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)||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적립하기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296105" y="1716405"/>
            <a:ext cx="1780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동전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지폐 센서 감지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504017" y="4474102"/>
            <a:ext cx="16371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동전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, 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지폐 센서 감지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cxnSp>
        <p:nvCxnSpPr>
          <p:cNvPr id="68" name="꺾인 연결선 67"/>
          <p:cNvCxnSpPr>
            <a:stCxn id="35" idx="4"/>
            <a:endCxn id="33" idx="4"/>
          </p:cNvCxnSpPr>
          <p:nvPr/>
        </p:nvCxnSpPr>
        <p:spPr>
          <a:xfrm rot="5400000" flipH="1">
            <a:off x="4217120" y="1336557"/>
            <a:ext cx="571574" cy="3944543"/>
          </a:xfrm>
          <a:prstGeom prst="bentConnector3">
            <a:avLst>
              <a:gd name="adj1" fmla="val -261528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3636186" y="5100781"/>
            <a:ext cx="18120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[30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초 초과 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|| 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처리 성공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cxnSp>
        <p:nvCxnSpPr>
          <p:cNvPr id="70" name="꺾인 연결선 69"/>
          <p:cNvCxnSpPr>
            <a:stCxn id="55" idx="0"/>
            <a:endCxn id="33" idx="0"/>
          </p:cNvCxnSpPr>
          <p:nvPr/>
        </p:nvCxnSpPr>
        <p:spPr>
          <a:xfrm rot="16200000" flipH="1" flipV="1">
            <a:off x="3669483" y="1156514"/>
            <a:ext cx="4" cy="2277699"/>
          </a:xfrm>
          <a:prstGeom prst="bentConnector3">
            <a:avLst>
              <a:gd name="adj1" fmla="val -571500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3054097" y="1788413"/>
            <a:ext cx="13172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[5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분 초과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  <p:cxnSp>
        <p:nvCxnSpPr>
          <p:cNvPr id="72" name="꺾인 연결선 71"/>
          <p:cNvCxnSpPr>
            <a:stCxn id="34" idx="2"/>
            <a:endCxn id="33" idx="5"/>
          </p:cNvCxnSpPr>
          <p:nvPr/>
        </p:nvCxnSpPr>
        <p:spPr>
          <a:xfrm rot="10800000">
            <a:off x="2956590" y="2916477"/>
            <a:ext cx="698334" cy="985269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2821924" y="3868696"/>
            <a:ext cx="13172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[5</a:t>
            </a:r>
            <a:r>
              <a:rPr lang="ko-KR" altLang="en-US" sz="1200" dirty="0" smtClean="0">
                <a:latin typeface="서울남산체 M" pitchFamily="18" charset="-127"/>
                <a:ea typeface="서울남산체 M" pitchFamily="18" charset="-127"/>
              </a:rPr>
              <a:t>분 초과</a:t>
            </a:r>
            <a:r>
              <a:rPr lang="en-US" altLang="ko-KR" sz="1200" dirty="0" smtClean="0">
                <a:latin typeface="서울남산체 M" pitchFamily="18" charset="-127"/>
                <a:ea typeface="서울남산체 M" pitchFamily="18" charset="-127"/>
              </a:rPr>
              <a:t>]</a:t>
            </a:r>
            <a:endParaRPr lang="ko-KR" altLang="en-US" sz="1200" dirty="0">
              <a:latin typeface="서울남산체 M" pitchFamily="18" charset="-127"/>
              <a:ea typeface="서울남산체 M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4563745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20"/>
    </mc:Choice>
    <mc:Fallback>
      <p:transition spd="slow" advTm="42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9208" y="193204"/>
            <a:ext cx="4762872" cy="952500"/>
          </a:xfrm>
        </p:spPr>
        <p:txBody>
          <a:bodyPr/>
          <a:lstStyle/>
          <a:p>
            <a:r>
              <a:rPr lang="en-US" altLang="ko-KR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Github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&amp; </a:t>
            </a:r>
            <a:r>
              <a:rPr lang="en-US" altLang="ko-KR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Trello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02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463" y="1489348"/>
            <a:ext cx="4038714" cy="265795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494867"/>
            <a:ext cx="3756880" cy="265243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71600" y="4225652"/>
            <a:ext cx="7344816" cy="962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 err="1" smtClean="0">
                <a:latin typeface="서울남산체 M" pitchFamily="18" charset="-127"/>
                <a:ea typeface="서울남산체 M" pitchFamily="18" charset="-127"/>
              </a:rPr>
              <a:t>Github</a:t>
            </a:r>
            <a:r>
              <a:rPr lang="ko-KR" altLang="en-US" sz="2000" dirty="0" smtClean="0">
                <a:latin typeface="서울남산체 M" pitchFamily="18" charset="-127"/>
                <a:ea typeface="서울남산체 M" pitchFamily="18" charset="-127"/>
              </a:rPr>
              <a:t>에 프로젝트 관련 코드 및 문서 공유</a:t>
            </a:r>
            <a:endParaRPr lang="en-US" altLang="ko-KR" sz="2000" dirty="0" smtClean="0">
              <a:latin typeface="서울남산체 M" pitchFamily="18" charset="-127"/>
              <a:ea typeface="서울남산체 M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2000" dirty="0" err="1" smtClean="0">
                <a:latin typeface="서울남산체 M" pitchFamily="18" charset="-127"/>
                <a:ea typeface="서울남산체 M" pitchFamily="18" charset="-127"/>
              </a:rPr>
              <a:t>Trello</a:t>
            </a:r>
            <a:r>
              <a:rPr lang="ko-KR" altLang="en-US" sz="2000" dirty="0" smtClean="0">
                <a:latin typeface="서울남산체 M" pitchFamily="18" charset="-127"/>
                <a:ea typeface="서울남산체 M" pitchFamily="18" charset="-127"/>
              </a:rPr>
              <a:t>에 프로젝트 진행상황</a:t>
            </a:r>
            <a:r>
              <a:rPr lang="en-US" altLang="ko-KR" sz="2000" dirty="0"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ko-KR" altLang="en-US" sz="2000" dirty="0" smtClean="0">
                <a:latin typeface="서울남산체 M" pitchFamily="18" charset="-127"/>
                <a:ea typeface="서울남산체 M" pitchFamily="18" charset="-127"/>
              </a:rPr>
              <a:t>및 관련자료 업로드</a:t>
            </a:r>
            <a:endParaRPr lang="ko-KR" altLang="en-US" sz="2000" dirty="0">
              <a:latin typeface="서울남산체 M" pitchFamily="18" charset="-127"/>
              <a:ea typeface="서울남산체 M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2396213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32"/>
    </mc:Choice>
    <mc:Fallback>
      <p:transition spd="slow" advTm="432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3224" y="193204"/>
            <a:ext cx="5266928" cy="952500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링크사업단 재료관련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02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375749365"/>
              </p:ext>
            </p:extLst>
          </p:nvPr>
        </p:nvGraphicFramePr>
        <p:xfrm>
          <a:off x="1043608" y="1387685"/>
          <a:ext cx="7416826" cy="4327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090"/>
                <a:gridCol w="1800200"/>
                <a:gridCol w="2442985"/>
                <a:gridCol w="408266"/>
                <a:gridCol w="680443"/>
                <a:gridCol w="680443"/>
                <a:gridCol w="612399"/>
              </a:tblGrid>
              <a:tr h="27592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항목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품명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용도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수량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단가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금액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예산구분</a:t>
                      </a:r>
                    </a:p>
                  </a:txBody>
                  <a:tcPr marL="17907" marR="17907" marT="17907" marB="17907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266649">
                <a:tc rowSpan="1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재료비</a:t>
                      </a:r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라즈베리파이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스타터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키트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동전 모음이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제어부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2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88,000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176,000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4572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라즈베리파이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기본 학습 키트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각종 저항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,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점퍼선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, TFT-LCD, GPIO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확장키트 등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GPIO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활용을 위한 주변장치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49,500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49,500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4572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Coin Acceptor - Programmable (3 coin types)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동전 인식용 기기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31,000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31,000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4572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DS-210+ CCD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바코드스캐너 블랙 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[USB]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바코드 인식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30,000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30,000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26664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라즈베리파이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공식 카메라 모듈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사용자 정보 인식용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32,450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32,450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4572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HDMI 5' 800x480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디스플레이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백팩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터치스크린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정보 표시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및</a:t>
                      </a:r>
                      <a:r>
                        <a:rPr lang="ko-KR" altLang="en-US" sz="1000" kern="0" spc="0" baseline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사용자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입력용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79,500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79,500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2379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릴레이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동전 인식기 전원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제어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5,000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5,000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2379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전원공급장치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동전 인식기용 전원케이블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11,500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11,500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23798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지폐투입기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동전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모음이용</a:t>
                      </a:r>
                      <a:r>
                        <a:rPr lang="ko-KR" altLang="en-US" sz="1000" kern="0" spc="0" baseline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 </a:t>
                      </a: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지폐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투입기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1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66,000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66,000</a:t>
                      </a:r>
                    </a:p>
                  </a:txBody>
                  <a:tcPr marL="17907" marR="17907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8888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dirty="0">
                          <a:solidFill>
                            <a:srgbClr val="000000"/>
                          </a:solidFill>
                          <a:latin typeface="서울남산체 M"/>
                        </a:rPr>
                        <a:t>다이오드</a:t>
                      </a:r>
                      <a:endParaRPr lang="ko-KR" altLang="en-US" sz="1000" b="0" dirty="0">
                        <a:solidFill>
                          <a:srgbClr val="000000"/>
                        </a:solidFill>
                        <a:latin typeface="함초롬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dirty="0">
                          <a:solidFill>
                            <a:srgbClr val="000000"/>
                          </a:solidFill>
                          <a:latin typeface="서울남산체 M"/>
                        </a:rPr>
                        <a:t>동전 인식기 전원 제어</a:t>
                      </a:r>
                      <a:endParaRPr lang="ko-KR" altLang="en-US" sz="1000" b="0" dirty="0">
                        <a:solidFill>
                          <a:srgbClr val="000000"/>
                        </a:solidFill>
                        <a:latin typeface="함초롬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 smtClean="0">
                          <a:solidFill>
                            <a:srgbClr val="000000"/>
                          </a:solidFill>
                          <a:latin typeface="서울남산체 M"/>
                          <a:ea typeface="서울남산체 M"/>
                        </a:rPr>
                        <a:t>10</a:t>
                      </a:r>
                      <a:endParaRPr lang="en-US" sz="1000" b="0" dirty="0">
                        <a:solidFill>
                          <a:srgbClr val="000000"/>
                        </a:solidFill>
                        <a:latin typeface="함초롬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 smtClean="0">
                          <a:solidFill>
                            <a:srgbClr val="000000"/>
                          </a:solidFill>
                          <a:latin typeface="서울남산체 M"/>
                          <a:ea typeface="서울남산체 M"/>
                        </a:rPr>
                        <a:t>2,000</a:t>
                      </a:r>
                      <a:endParaRPr lang="en-US" sz="1000" b="0" dirty="0">
                        <a:solidFill>
                          <a:srgbClr val="000000"/>
                        </a:solidFill>
                        <a:latin typeface="함초롬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 smtClean="0">
                          <a:solidFill>
                            <a:srgbClr val="000000"/>
                          </a:solidFill>
                          <a:latin typeface="서울남산체 M"/>
                          <a:ea typeface="서울남산체 M"/>
                        </a:rPr>
                        <a:t>20,000</a:t>
                      </a:r>
                      <a:endParaRPr lang="en-US" sz="1000" b="0" dirty="0">
                        <a:solidFill>
                          <a:srgbClr val="000000"/>
                        </a:solidFill>
                        <a:latin typeface="함초롬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1450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트랜지스터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동전 </a:t>
                      </a:r>
                      <a:r>
                        <a:rPr lang="ko-KR" altLang="en-US" sz="10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익식기</a:t>
                      </a:r>
                      <a:r>
                        <a:rPr lang="ko-KR" altLang="en-US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전원 제어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 smtClean="0">
                          <a:solidFill>
                            <a:srgbClr val="000000"/>
                          </a:solidFill>
                          <a:latin typeface="함초롬바탕"/>
                        </a:rPr>
                        <a:t>1</a:t>
                      </a:r>
                      <a:endParaRPr lang="en-US" sz="1000" b="0" dirty="0">
                        <a:solidFill>
                          <a:srgbClr val="000000"/>
                        </a:solidFill>
                        <a:latin typeface="함초롬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 smtClean="0">
                          <a:solidFill>
                            <a:srgbClr val="000000"/>
                          </a:solidFill>
                          <a:latin typeface="함초롬바탕"/>
                        </a:rPr>
                        <a:t>2,650</a:t>
                      </a:r>
                      <a:endParaRPr lang="en-US" sz="1000" b="0" dirty="0">
                        <a:solidFill>
                          <a:srgbClr val="000000"/>
                        </a:solidFill>
                        <a:latin typeface="함초롬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 smtClean="0">
                          <a:solidFill>
                            <a:srgbClr val="000000"/>
                          </a:solidFill>
                          <a:latin typeface="함초롬바탕"/>
                        </a:rPr>
                        <a:t>2,650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DC </a:t>
                      </a:r>
                      <a:r>
                        <a:rPr lang="ko-KR" altLang="en-US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배럴 </a:t>
                      </a:r>
                      <a:r>
                        <a:rPr lang="ko-KR" altLang="en-US" sz="10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잭</a:t>
                      </a:r>
                      <a:r>
                        <a:rPr lang="ko-KR" altLang="en-US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어댑터 </a:t>
                      </a:r>
                      <a:r>
                        <a:rPr lang="en-US" altLang="ko-KR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암컷</a:t>
                      </a:r>
                      <a:endParaRPr lang="ko-KR" altLang="en-US" sz="1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동전 인식기 전원 공급용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 smtClean="0">
                          <a:solidFill>
                            <a:srgbClr val="000000"/>
                          </a:solidFill>
                          <a:latin typeface="함초롬바탕"/>
                        </a:rPr>
                        <a:t>1</a:t>
                      </a:r>
                      <a:endParaRPr lang="en-US" sz="1000" b="0" dirty="0">
                        <a:solidFill>
                          <a:srgbClr val="000000"/>
                        </a:solidFill>
                        <a:latin typeface="함초롬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dirty="0" smtClean="0">
                          <a:solidFill>
                            <a:srgbClr val="000000"/>
                          </a:solidFill>
                          <a:latin typeface="함초롬바탕"/>
                        </a:rPr>
                        <a:t>2,300</a:t>
                      </a:r>
                      <a:endParaRPr lang="en-US" sz="1000" b="0" dirty="0">
                        <a:solidFill>
                          <a:srgbClr val="000000"/>
                        </a:solidFill>
                        <a:latin typeface="함초롬바탕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 smtClean="0">
                          <a:solidFill>
                            <a:srgbClr val="000000"/>
                          </a:solidFill>
                          <a:latin typeface="함초롬바탕"/>
                        </a:rPr>
                        <a:t>2,300</a:t>
                      </a: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0" spc="0" dirty="0" smtClean="0">
                          <a:solidFill>
                            <a:srgbClr val="000000"/>
                          </a:solidFill>
                          <a:effectLst/>
                          <a:latin typeface="서울남산체 M" pitchFamily="18" charset="-127"/>
                          <a:ea typeface="서울남산체 M" pitchFamily="18" charset="-127"/>
                        </a:rPr>
                        <a:t>국비 현금</a:t>
                      </a:r>
                    </a:p>
                  </a:txBody>
                  <a:tcPr marL="17907" marR="17907" marT="17907" marB="17907" anchor="ctr"/>
                </a:tc>
              </a:tr>
              <a:tr h="269810"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합계</a:t>
                      </a:r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smtClean="0">
                          <a:latin typeface="서울남산체 M" pitchFamily="18" charset="-127"/>
                          <a:ea typeface="서울남산체 M" pitchFamily="18" charset="-127"/>
                        </a:rPr>
                        <a:t>505,910</a:t>
                      </a:r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11265405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421"/>
    </mc:Choice>
    <mc:Fallback>
      <p:transition spd="slow" advTm="421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193204"/>
            <a:ext cx="5266928" cy="952500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진행 타임테이블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03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5964" y="1981420"/>
            <a:ext cx="8208912" cy="2964312"/>
            <a:chOff x="1922563" y="1491727"/>
            <a:chExt cx="5401683" cy="2151023"/>
          </a:xfrm>
        </p:grpSpPr>
        <p:grpSp>
          <p:nvGrpSpPr>
            <p:cNvPr id="10" name="그룹 17"/>
            <p:cNvGrpSpPr/>
            <p:nvPr/>
          </p:nvGrpSpPr>
          <p:grpSpPr>
            <a:xfrm>
              <a:off x="1922563" y="1491727"/>
              <a:ext cx="5385108" cy="794762"/>
              <a:chOff x="504858" y="2709580"/>
              <a:chExt cx="6430925" cy="794762"/>
            </a:xfrm>
          </p:grpSpPr>
          <p:sp>
            <p:nvSpPr>
              <p:cNvPr id="17" name="모서리가 둥근 직사각형 16"/>
              <p:cNvSpPr/>
              <p:nvPr/>
            </p:nvSpPr>
            <p:spPr>
              <a:xfrm>
                <a:off x="504858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5</a:t>
                </a:r>
                <a:r>
                  <a:rPr lang="ko-KR" altLang="en-US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(3.30~4.5)</a:t>
                </a:r>
                <a:endPara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2132879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6</a:t>
                </a:r>
                <a:r>
                  <a:rPr lang="ko-KR" altLang="en-US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(4.6~4.12)</a:t>
                </a:r>
                <a:endPara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3760900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7</a:t>
                </a:r>
                <a:r>
                  <a:rPr lang="ko-KR" altLang="en-US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(4.13~4.19)</a:t>
                </a:r>
                <a:endPara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20" name="모서리가 둥근 직사각형 19"/>
              <p:cNvSpPr/>
              <p:nvPr/>
            </p:nvSpPr>
            <p:spPr>
              <a:xfrm>
                <a:off x="5388921" y="2709580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8</a:t>
                </a:r>
                <a:r>
                  <a:rPr lang="ko-KR" altLang="en-US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서울남산체 M" pitchFamily="18" charset="-127"/>
                    <a:ea typeface="서울남산체 M" pitchFamily="18" charset="-127"/>
                  </a:rPr>
                  <a:t>(4.20~4.26)</a:t>
                </a:r>
                <a:endPara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</p:grpSp>
        <p:sp>
          <p:nvSpPr>
            <p:cNvPr id="13" name="직사각형 12"/>
            <p:cNvSpPr/>
            <p:nvPr/>
          </p:nvSpPr>
          <p:spPr>
            <a:xfrm>
              <a:off x="3284101" y="2503742"/>
              <a:ext cx="1295307" cy="871007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사용자 클라이언트 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앱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>
                <a:buSzPct val="100000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 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테스팅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클라이언트 시스템 개발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(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프로토타입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)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라즈베리파이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관련 개발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45639" y="2503742"/>
              <a:ext cx="1295307" cy="469004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Midterm presentation 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준비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922563" y="2503742"/>
              <a:ext cx="1295307" cy="1139008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사용자 클라이언트 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앱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개발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(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프로토타입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)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클라이언트 시스템 개발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(</a:t>
              </a: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프로토타입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)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라즈베리파이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 구성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LINC</a:t>
              </a: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사업단 설명회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28939" y="2503742"/>
              <a:ext cx="1295307" cy="469004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Midterm presentation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중간 고사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개인 자료 조사 및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="" xmlns:p14="http://schemas.microsoft.com/office/powerpoint/2010/main" val="154382527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950"/>
    </mc:Choice>
    <mc:Fallback>
      <p:transition spd="slow" advTm="95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193204"/>
            <a:ext cx="5266928" cy="952500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진행 타임테이블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03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615964" y="1981420"/>
            <a:ext cx="8208912" cy="2594981"/>
            <a:chOff x="1922563" y="1491727"/>
            <a:chExt cx="5401683" cy="1883022"/>
          </a:xfrm>
        </p:grpSpPr>
        <p:grpSp>
          <p:nvGrpSpPr>
            <p:cNvPr id="10" name="그룹 17"/>
            <p:cNvGrpSpPr/>
            <p:nvPr/>
          </p:nvGrpSpPr>
          <p:grpSpPr>
            <a:xfrm>
              <a:off x="1922563" y="1491727"/>
              <a:ext cx="5385108" cy="794762"/>
              <a:chOff x="504858" y="2709580"/>
              <a:chExt cx="6430925" cy="794762"/>
            </a:xfrm>
          </p:grpSpPr>
          <p:sp>
            <p:nvSpPr>
              <p:cNvPr id="17" name="모서리가 둥근 직사각형 16"/>
              <p:cNvSpPr/>
              <p:nvPr/>
            </p:nvSpPr>
            <p:spPr>
              <a:xfrm>
                <a:off x="504858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9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</a:t>
                </a:r>
                <a:r>
                  <a:rPr lang="en-US" altLang="ko-KR" sz="2400" dirty="0" smtClean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4.27~5.3)</a:t>
                </a:r>
                <a:endPara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2132879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10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(5.4~5.10)</a:t>
                </a:r>
                <a:endParaRPr lang="ko-KR" altLang="en-US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19" name="모서리가 둥근 직사각형 18"/>
              <p:cNvSpPr/>
              <p:nvPr/>
            </p:nvSpPr>
            <p:spPr>
              <a:xfrm>
                <a:off x="3760900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11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(5.11~5.17)</a:t>
                </a:r>
                <a:endParaRPr lang="ko-KR" altLang="en-US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20" name="모서리가 둥근 직사각형 19"/>
              <p:cNvSpPr/>
              <p:nvPr/>
            </p:nvSpPr>
            <p:spPr>
              <a:xfrm>
                <a:off x="5388921" y="2709580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12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(5.18~5.24)</a:t>
                </a:r>
                <a:endParaRPr lang="ko-KR" altLang="en-US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</p:grpSp>
        <p:sp>
          <p:nvSpPr>
            <p:cNvPr id="13" name="직사각형 12"/>
            <p:cNvSpPr/>
            <p:nvPr/>
          </p:nvSpPr>
          <p:spPr>
            <a:xfrm>
              <a:off x="3284101" y="2503742"/>
              <a:ext cx="1295307" cy="60300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서버 및 클라이언트 연동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클라이언트 시스템 </a:t>
              </a:r>
              <a:r>
                <a:rPr lang="ko-KR" altLang="en-US" sz="1200" dirty="0" err="1">
                  <a:latin typeface="서울남산체 M" pitchFamily="18" charset="-127"/>
                  <a:ea typeface="서울남산체 M" pitchFamily="18" charset="-127"/>
                </a:rPr>
                <a:t>테스팅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645639" y="2503742"/>
              <a:ext cx="1295307" cy="737006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전체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 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시스템 </a:t>
              </a:r>
              <a:r>
                <a:rPr lang="ko-KR" altLang="en-US" sz="1200" dirty="0" err="1">
                  <a:latin typeface="서울남산체 M" pitchFamily="18" charset="-127"/>
                  <a:ea typeface="서울남산체 M" pitchFamily="18" charset="-127"/>
                </a:rPr>
                <a:t>테스팅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사용자 데이터 분석법 </a:t>
              </a:r>
              <a:endParaRPr lang="en-US" altLang="ko-KR" sz="1200" dirty="0" smtClean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latin typeface="서울남산체 M" pitchFamily="18" charset="-127"/>
                  <a:ea typeface="서울남산체 M" pitchFamily="18" charset="-127"/>
                </a:rPr>
                <a:t>연구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미비사항 보완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922563" y="2503742"/>
              <a:ext cx="1295307" cy="871007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서버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 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및 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DB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구축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클라이언트 시스템 개발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(</a:t>
              </a:r>
              <a:r>
                <a:rPr lang="ko-KR" altLang="en-US" sz="1200" dirty="0" err="1">
                  <a:latin typeface="서울남산체 M" pitchFamily="18" charset="-127"/>
                  <a:ea typeface="서울남산체 M" pitchFamily="18" charset="-127"/>
                </a:rPr>
                <a:t>프로토타입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)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err="1">
                  <a:latin typeface="서울남산체 M" pitchFamily="18" charset="-127"/>
                  <a:ea typeface="서울남산체 M" pitchFamily="18" charset="-127"/>
                </a:rPr>
                <a:t>라즈베리파이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 관련 개발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6028939" y="2503742"/>
              <a:ext cx="1295307" cy="737006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전체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 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시스템 </a:t>
              </a:r>
              <a:r>
                <a:rPr lang="ko-KR" altLang="en-US" sz="1200" dirty="0" err="1">
                  <a:latin typeface="서울남산체 M" pitchFamily="18" charset="-127"/>
                  <a:ea typeface="서울남산체 M" pitchFamily="18" charset="-127"/>
                </a:rPr>
                <a:t>테스팅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사용자 데이터 분석법 </a:t>
              </a:r>
              <a:endParaRPr lang="en-US" altLang="ko-KR" sz="1200" dirty="0" smtClean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 smtClean="0">
                  <a:latin typeface="서울남산체 M" pitchFamily="18" charset="-127"/>
                  <a:ea typeface="서울남산체 M" pitchFamily="18" charset="-127"/>
                </a:rPr>
                <a:t>연구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미비사항 보완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자료 조사 및 </a:t>
              </a: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study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="" xmlns:p14="http://schemas.microsoft.com/office/powerpoint/2010/main" val="138192537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950"/>
    </mc:Choice>
    <mc:Fallback>
      <p:transition spd="slow" advTm="95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193204"/>
            <a:ext cx="5266928" cy="952500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진행 타임테이블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03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755576" y="1986800"/>
            <a:ext cx="4040222" cy="2220269"/>
            <a:chOff x="1922563" y="1495631"/>
            <a:chExt cx="2658574" cy="1611116"/>
          </a:xfrm>
        </p:grpSpPr>
        <p:grpSp>
          <p:nvGrpSpPr>
            <p:cNvPr id="10" name="그룹 17"/>
            <p:cNvGrpSpPr/>
            <p:nvPr/>
          </p:nvGrpSpPr>
          <p:grpSpPr>
            <a:xfrm>
              <a:off x="1922563" y="1495631"/>
              <a:ext cx="2658574" cy="790858"/>
              <a:chOff x="504858" y="2713484"/>
              <a:chExt cx="3174883" cy="790858"/>
            </a:xfrm>
          </p:grpSpPr>
          <p:sp>
            <p:nvSpPr>
              <p:cNvPr id="17" name="모서리가 둥근 직사각형 16"/>
              <p:cNvSpPr/>
              <p:nvPr/>
            </p:nvSpPr>
            <p:spPr>
              <a:xfrm>
                <a:off x="504858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13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(5.24~5.30)</a:t>
                </a:r>
                <a:endParaRPr lang="ko-KR" altLang="en-US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  <p:sp>
            <p:nvSpPr>
              <p:cNvPr id="18" name="모서리가 둥근 직사각형 17"/>
              <p:cNvSpPr/>
              <p:nvPr/>
            </p:nvSpPr>
            <p:spPr>
              <a:xfrm>
                <a:off x="2132879" y="2713484"/>
                <a:ext cx="1546862" cy="790858"/>
              </a:xfrm>
              <a:prstGeom prst="roundRect">
                <a:avLst/>
              </a:prstGeom>
              <a:noFill/>
              <a:ln w="22225">
                <a:solidFill>
                  <a:schemeClr val="accent4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14</a:t>
                </a:r>
                <a:r>
                  <a:rPr lang="ko-KR" altLang="en-US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주차</a:t>
                </a:r>
                <a:endParaRPr lang="en-US" altLang="ko-KR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  <a:p>
                <a:pPr algn="ctr"/>
                <a:r>
                  <a:rPr lang="en-US" altLang="ko-KR" sz="2400" dirty="0">
                    <a:solidFill>
                      <a:schemeClr val="tx1"/>
                    </a:solidFill>
                    <a:latin typeface="서울남산체 M" pitchFamily="18" charset="-127"/>
                    <a:ea typeface="서울남산체 M" pitchFamily="18" charset="-127"/>
                  </a:rPr>
                  <a:t>(5.31~)</a:t>
                </a:r>
                <a:endParaRPr lang="ko-KR" altLang="en-US" sz="2400" dirty="0">
                  <a:solidFill>
                    <a:schemeClr val="tx1"/>
                  </a:solidFill>
                  <a:latin typeface="서울남산체 M" pitchFamily="18" charset="-127"/>
                  <a:ea typeface="서울남산체 M" pitchFamily="18" charset="-127"/>
                </a:endParaRPr>
              </a:p>
            </p:txBody>
          </p:sp>
        </p:grpSp>
        <p:sp>
          <p:nvSpPr>
            <p:cNvPr id="13" name="직사각형 12"/>
            <p:cNvSpPr/>
            <p:nvPr/>
          </p:nvSpPr>
          <p:spPr>
            <a:xfrm>
              <a:off x="3284101" y="2503742"/>
              <a:ext cx="1295307" cy="335003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Final presentation</a:t>
              </a: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최종보고서 제출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922563" y="2503742"/>
              <a:ext cx="1295307" cy="60300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latin typeface="서울남산체 M" pitchFamily="18" charset="-127"/>
                  <a:ea typeface="서울남산체 M" pitchFamily="18" charset="-127"/>
                </a:rPr>
                <a:t>Final presentation </a:t>
              </a: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준비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최종보고서 작성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서울남산체 M" pitchFamily="18" charset="-127"/>
                  <a:ea typeface="서울남산체 M" pitchFamily="18" charset="-127"/>
                </a:rPr>
                <a:t>미비사항 보완</a:t>
              </a: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  <a:p>
              <a:pPr marL="171450" indent="-171450">
                <a:buSzPct val="100000"/>
                <a:buFont typeface="Arial" panose="020B0604020202020204" pitchFamily="34" charset="0"/>
                <a:buChar char="•"/>
              </a:pPr>
              <a:endParaRPr lang="en-US" altLang="ko-KR" sz="1200" dirty="0">
                <a:latin typeface="서울남산체 M" pitchFamily="18" charset="-127"/>
                <a:ea typeface="서울남산체 M" pitchFamily="18" charset="-127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="" xmlns:p14="http://schemas.microsoft.com/office/powerpoint/2010/main" val="29207236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950"/>
    </mc:Choice>
    <mc:Fallback>
      <p:transition spd="slow" advTm="95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23528" y="2281436"/>
            <a:ext cx="3960440" cy="952500"/>
          </a:xfrm>
        </p:spPr>
        <p:txBody>
          <a:bodyPr>
            <a:noAutofit/>
          </a:bodyPr>
          <a:lstStyle/>
          <a:p>
            <a:r>
              <a:rPr lang="ko-KR" altLang="en-US" sz="8800" dirty="0" smtClean="0">
                <a:solidFill>
                  <a:schemeClr val="tx2">
                    <a:lumMod val="7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목</a:t>
            </a:r>
            <a:r>
              <a:rPr lang="ko-KR" altLang="en-US" sz="8800" dirty="0">
                <a:solidFill>
                  <a:schemeClr val="tx2">
                    <a:lumMod val="7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차</a:t>
            </a:r>
          </a:p>
        </p:txBody>
      </p:sp>
      <p:cxnSp>
        <p:nvCxnSpPr>
          <p:cNvPr id="10" name="직선 연결선 9"/>
          <p:cNvCxnSpPr/>
          <p:nvPr/>
        </p:nvCxnSpPr>
        <p:spPr>
          <a:xfrm>
            <a:off x="4572000" y="553244"/>
            <a:ext cx="0" cy="46085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788024" y="1417340"/>
            <a:ext cx="4176464" cy="291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7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 </a:t>
            </a:r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진척사항</a:t>
            </a:r>
            <a:endParaRPr lang="en-US" altLang="ko-KR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>
              <a:lnSpc>
                <a:spcPct val="17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02</a:t>
            </a: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 </a:t>
            </a:r>
            <a:r>
              <a:rPr lang="en-US" altLang="ko-KR" sz="36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Github&amp;Trello</a:t>
            </a:r>
            <a:endParaRPr lang="en-US" altLang="ko-KR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>
              <a:lnSpc>
                <a:spcPct val="170000"/>
              </a:lnSpc>
            </a:pP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03</a:t>
            </a:r>
            <a:r>
              <a:rPr lang="en-US" altLang="ko-KR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en-US" altLang="ko-K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</a:t>
            </a:r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진행일정</a:t>
            </a:r>
            <a:endParaRPr lang="en-US" altLang="ko-KR" sz="3600" dirty="0" smtClean="0">
              <a:solidFill>
                <a:schemeClr val="tx1">
                  <a:lumMod val="75000"/>
                  <a:lumOff val="25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3989145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150"/>
    </mc:Choice>
    <mc:Fallback>
      <p:transition spd="slow" advTm="15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475656" y="1633364"/>
            <a:ext cx="6192688" cy="2592288"/>
          </a:xfrm>
          <a:prstGeom prst="rect">
            <a:avLst/>
          </a:prstGeom>
          <a:solidFill>
            <a:schemeClr val="bg1"/>
          </a:solidFill>
          <a:ln w="57150" cmpd="dbl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 smtClean="0">
                <a:solidFill>
                  <a:schemeClr val="tx2">
                    <a:lumMod val="75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경청해주셔서 감사합니다</a:t>
            </a:r>
            <a:endParaRPr lang="ko-KR" altLang="en-US" sz="4400" dirty="0">
              <a:solidFill>
                <a:schemeClr val="tx2">
                  <a:lumMod val="75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4802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5496" y="193204"/>
            <a:ext cx="5832648" cy="952500"/>
          </a:xfrm>
        </p:spPr>
        <p:txBody>
          <a:bodyPr>
            <a:normAutofit/>
          </a:bodyPr>
          <a:lstStyle/>
          <a:p>
            <a:r>
              <a:rPr lang="ko-KR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조원 별 역할 분담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680004574"/>
              </p:ext>
            </p:extLst>
          </p:nvPr>
        </p:nvGraphicFramePr>
        <p:xfrm>
          <a:off x="1331640" y="1503592"/>
          <a:ext cx="6696744" cy="37301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4176"/>
                <a:gridCol w="5112568"/>
              </a:tblGrid>
              <a:tr h="3882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이름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역할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6242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김태형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팀장 서버</a:t>
                      </a:r>
                      <a:r>
                        <a:rPr lang="en-US" altLang="ko-KR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, </a:t>
                      </a:r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하드웨어 및 전체 시스템 개발</a:t>
                      </a:r>
                      <a:endParaRPr lang="ko-KR" altLang="en-US" sz="1800" kern="1200" dirty="0" smtClean="0">
                        <a:solidFill>
                          <a:schemeClr val="dk1"/>
                        </a:solidFill>
                        <a:latin typeface="서울남산체 M" pitchFamily="18" charset="-127"/>
                        <a:ea typeface="서울남산체 M" pitchFamily="18" charset="-127"/>
                        <a:cs typeface="+mn-cs"/>
                      </a:endParaRPr>
                    </a:p>
                  </a:txBody>
                  <a:tcPr anchor="ctr"/>
                </a:tc>
              </a:tr>
              <a:tr h="6794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김근태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가맹점 클라이언트 </a:t>
                      </a:r>
                      <a:endParaRPr lang="en-US" altLang="ko-KR" sz="1800" kern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/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상품 관리구현</a:t>
                      </a:r>
                      <a:endParaRPr lang="ko-KR" altLang="en-US" sz="1800" kern="1200" dirty="0" smtClean="0">
                        <a:solidFill>
                          <a:schemeClr val="dk1"/>
                        </a:solidFill>
                        <a:latin typeface="서울남산체 M" pitchFamily="18" charset="-127"/>
                        <a:ea typeface="서울남산체 M" pitchFamily="18" charset="-127"/>
                        <a:cs typeface="+mn-cs"/>
                      </a:endParaRPr>
                    </a:p>
                  </a:txBody>
                  <a:tcPr anchor="ctr"/>
                </a:tc>
              </a:tr>
              <a:tr h="6794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박태환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가맹점 클라이언트 </a:t>
                      </a:r>
                      <a:endParaRPr lang="en-US" altLang="ko-KR" sz="1800" kern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/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결제 기능구현</a:t>
                      </a:r>
                      <a:endParaRPr lang="en-US" altLang="ko-KR" sz="1800" kern="1200" dirty="0" smtClean="0">
                        <a:solidFill>
                          <a:schemeClr val="dk1"/>
                        </a:solidFill>
                        <a:latin typeface="서울남산체 M" pitchFamily="18" charset="-127"/>
                        <a:ea typeface="서울남산체 M" pitchFamily="18" charset="-127"/>
                        <a:cs typeface="+mn-cs"/>
                      </a:endParaRPr>
                    </a:p>
                  </a:txBody>
                  <a:tcPr anchor="ctr"/>
                </a:tc>
              </a:tr>
              <a:tr h="6794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이흔정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모바일</a:t>
                      </a:r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 </a:t>
                      </a:r>
                      <a:r>
                        <a:rPr lang="ko-KR" altLang="en-US" dirty="0" err="1" smtClean="0">
                          <a:latin typeface="서울남산체 M" pitchFamily="18" charset="-127"/>
                          <a:ea typeface="서울남산체 M" pitchFamily="18" charset="-127"/>
                        </a:rPr>
                        <a:t>앱</a:t>
                      </a:r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 구현</a:t>
                      </a:r>
                      <a:endParaRPr lang="en-US" altLang="ko-KR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동전모음이 구현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</a:tr>
              <a:tr h="6794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전현빈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kern="1200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가맹점 클라이언트 </a:t>
                      </a:r>
                      <a:endParaRPr lang="en-US" altLang="ko-KR" sz="1800" kern="1200" dirty="0" smtClean="0">
                        <a:latin typeface="서울남산체 M" pitchFamily="18" charset="-127"/>
                        <a:ea typeface="서울남산체 M" pitchFamily="18" charset="-127"/>
                      </a:endParaRPr>
                    </a:p>
                    <a:p>
                      <a:pPr algn="ctr" latinLnBrk="1"/>
                      <a:r>
                        <a:rPr lang="en-US" altLang="ko-KR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GUI</a:t>
                      </a:r>
                      <a:r>
                        <a:rPr lang="ko-KR" altLang="en-US" dirty="0" smtClean="0">
                          <a:latin typeface="서울남산체 M" pitchFamily="18" charset="-127"/>
                          <a:ea typeface="서울남산체 M" pitchFamily="18" charset="-127"/>
                        </a:rPr>
                        <a:t>구현</a:t>
                      </a:r>
                      <a:endParaRPr lang="ko-KR" altLang="en-US" dirty="0">
                        <a:latin typeface="서울남산체 M" pitchFamily="18" charset="-127"/>
                        <a:ea typeface="서울남산체 M" pitchFamily="18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39724528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182"/>
    </mc:Choice>
    <mc:Fallback>
      <p:transition spd="slow" advTm="182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248816"/>
            <a:ext cx="5832648" cy="952500"/>
          </a:xfrm>
        </p:spPr>
        <p:txBody>
          <a:bodyPr>
            <a:normAutofit/>
          </a:bodyPr>
          <a:lstStyle/>
          <a:p>
            <a:r>
              <a:rPr lang="en-US" altLang="ko-KR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Usecase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Diagram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</a:t>
            </a:r>
            <a:r>
              <a:rPr lang="ko-KR" alt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모바일</a:t>
            </a:r>
            <a:r>
              <a:rPr lang="ko-KR" alt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앱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324" y="1381562"/>
            <a:ext cx="4753948" cy="406822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35426187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182"/>
    </mc:Choice>
    <mc:Fallback>
      <p:transition spd="slow" advTm="182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5576" y="248816"/>
            <a:ext cx="5832648" cy="952500"/>
          </a:xfrm>
        </p:spPr>
        <p:txBody>
          <a:bodyPr>
            <a:normAutofit/>
          </a:bodyPr>
          <a:lstStyle/>
          <a:p>
            <a:r>
              <a:rPr lang="en-US" altLang="ko-KR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Usecase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Diagram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동전모음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이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345332"/>
            <a:ext cx="5500610" cy="396044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72191953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182"/>
    </mc:Choice>
    <mc:Fallback>
      <p:transition spd="slow" advTm="182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1560" y="248816"/>
            <a:ext cx="6120680" cy="952500"/>
          </a:xfrm>
        </p:spPr>
        <p:txBody>
          <a:bodyPr>
            <a:normAutofit fontScale="90000"/>
          </a:bodyPr>
          <a:lstStyle/>
          <a:p>
            <a:r>
              <a:rPr lang="en-US" altLang="ko-KR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Usecase</a:t>
            </a:r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 Diagram 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가맹점 클라이언트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406" y="1345332"/>
            <a:ext cx="6262962" cy="410445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72191953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182"/>
    </mc:Choice>
    <mc:Fallback>
      <p:transition spd="slow" advTm="182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-180528" y="176808"/>
            <a:ext cx="4762872" cy="952500"/>
          </a:xfrm>
        </p:spPr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Mobile App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pic>
        <p:nvPicPr>
          <p:cNvPr id="10" name="Picture 3" descr="C:\Users\전현빈\Documents\카카오톡 받은 파일\KakaoTalk_20160402_13255661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48164" y="1345332"/>
            <a:ext cx="2484276" cy="3312368"/>
          </a:xfrm>
          <a:prstGeom prst="rect">
            <a:avLst/>
          </a:prstGeom>
          <a:noFill/>
        </p:spPr>
      </p:pic>
      <p:pic>
        <p:nvPicPr>
          <p:cNvPr id="12" name="Picture 1" descr="C:\Users\전현빈\Documents\카카오톡 받은 파일\KakaoTalk_20160402_13255597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5576" y="1345332"/>
            <a:ext cx="2484276" cy="3312368"/>
          </a:xfrm>
          <a:prstGeom prst="rect">
            <a:avLst/>
          </a:prstGeom>
          <a:noFill/>
        </p:spPr>
      </p:pic>
      <p:pic>
        <p:nvPicPr>
          <p:cNvPr id="13" name="Picture 2" descr="C:\Users\전현빈\Documents\카카오톡 받은 파일\KakaoTalk_20160402_132556395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383868" y="1345332"/>
            <a:ext cx="2484276" cy="331236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12884901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182"/>
    </mc:Choice>
    <mc:Fallback>
      <p:transition spd="slow" advTm="182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93204"/>
            <a:ext cx="4762872" cy="952500"/>
          </a:xfrm>
        </p:spPr>
        <p:txBody>
          <a:bodyPr/>
          <a:lstStyle/>
          <a:p>
            <a:r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가맹점 클라이언트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1201316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83568" y="1777380"/>
            <a:ext cx="45365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인재개발원에서 매주 </a:t>
            </a:r>
            <a:r>
              <a:rPr lang="en-US" altLang="ko-KR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2</a:t>
            </a: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번</a:t>
            </a:r>
            <a:r>
              <a:rPr lang="en-US" altLang="ko-KR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,</a:t>
            </a: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</a:t>
            </a:r>
            <a:endParaRPr lang="en-US" altLang="ko-KR" sz="2400" dirty="0" smtClean="0">
              <a:solidFill>
                <a:schemeClr val="tx2">
                  <a:lumMod val="50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marL="285750" indent="-285750"/>
            <a:r>
              <a:rPr lang="en-US" altLang="ko-KR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    3</a:t>
            </a: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시간씩 </a:t>
            </a:r>
            <a:r>
              <a:rPr lang="ko-KR" altLang="en-US" sz="2400" dirty="0" err="1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자바스터디</a:t>
            </a:r>
            <a:endParaRPr lang="en-US" altLang="ko-KR" sz="2400" dirty="0" smtClean="0">
              <a:solidFill>
                <a:schemeClr val="tx2">
                  <a:lumMod val="50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marL="285750" indent="-285750">
              <a:buFont typeface="Wingdings" pitchFamily="2" charset="2"/>
              <a:buChar char="§"/>
            </a:pPr>
            <a:endParaRPr lang="en-US" altLang="ko-KR" sz="2400" dirty="0">
              <a:solidFill>
                <a:schemeClr val="tx2">
                  <a:lumMod val="50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가맹점 클라이언트 기능별 코딩</a:t>
            </a:r>
            <a:endParaRPr lang="en-US" altLang="ko-KR" sz="2400" dirty="0" smtClean="0">
              <a:solidFill>
                <a:schemeClr val="tx2">
                  <a:lumMod val="50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marL="285750" indent="-285750">
              <a:buFont typeface="Wingdings" pitchFamily="2" charset="2"/>
              <a:buChar char="§"/>
            </a:pPr>
            <a:endParaRPr lang="en-US" altLang="ko-KR" sz="2400" dirty="0">
              <a:solidFill>
                <a:schemeClr val="tx2">
                  <a:lumMod val="50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marL="285750" indent="-285750">
              <a:buFont typeface="Wingdings" pitchFamily="2" charset="2"/>
              <a:buChar char="§"/>
            </a:pP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전공자와 협력 하여 </a:t>
            </a:r>
            <a:r>
              <a:rPr lang="en-US" altLang="ko-KR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GUI </a:t>
            </a:r>
            <a:r>
              <a:rPr lang="ko-KR" altLang="en-US" sz="2400" dirty="0" smtClean="0">
                <a:solidFill>
                  <a:schemeClr val="tx2">
                    <a:lumMod val="50000"/>
                  </a:schemeClr>
                </a:solidFill>
                <a:latin typeface="서울남산체 M" pitchFamily="18" charset="-127"/>
                <a:ea typeface="서울남산체 M" pitchFamily="18" charset="-127"/>
              </a:rPr>
              <a:t>형태로     구현 예정</a:t>
            </a:r>
            <a:endParaRPr lang="en-US" altLang="ko-KR" sz="2400" dirty="0" smtClean="0">
              <a:solidFill>
                <a:schemeClr val="tx2">
                  <a:lumMod val="50000"/>
                </a:schemeClr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220072" y="2209428"/>
            <a:ext cx="3240360" cy="2709229"/>
            <a:chOff x="899592" y="-643817"/>
            <a:chExt cx="7632424" cy="6358817"/>
          </a:xfrm>
        </p:grpSpPr>
        <p:pic>
          <p:nvPicPr>
            <p:cNvPr id="10" name="Picture 2" descr="C:\Users\전현빈\Documents\카카오톡 받은 파일\새 폴더\KakaoTalk_20160309_232229910.jp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899592" y="2535000"/>
              <a:ext cx="3816000" cy="3180000"/>
            </a:xfrm>
            <a:prstGeom prst="rect">
              <a:avLst/>
            </a:prstGeom>
            <a:noFill/>
          </p:spPr>
        </p:pic>
        <p:pic>
          <p:nvPicPr>
            <p:cNvPr id="12" name="Picture 3" descr="C:\Users\전현빈\Documents\카카오톡 받은 파일\새 폴더\KakaoTalk_20160330_215044847.jp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716016" y="2535000"/>
              <a:ext cx="3816000" cy="3180000"/>
            </a:xfrm>
            <a:prstGeom prst="rect">
              <a:avLst/>
            </a:prstGeom>
            <a:noFill/>
          </p:spPr>
        </p:pic>
        <p:pic>
          <p:nvPicPr>
            <p:cNvPr id="13" name="Picture 4" descr="C:\Users\전현빈\Desktop\DSC_0382.jpg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899592" y="-643817"/>
              <a:ext cx="3816000" cy="3180000"/>
            </a:xfrm>
            <a:prstGeom prst="rect">
              <a:avLst/>
            </a:prstGeom>
            <a:noFill/>
          </p:spPr>
        </p:pic>
        <p:pic>
          <p:nvPicPr>
            <p:cNvPr id="14" name="Picture 5" descr="C:\Users\전현빈\Desktop\DSC_0381.jpg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4716016" y="-633352"/>
              <a:ext cx="3816000" cy="3180000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="" xmlns:p14="http://schemas.microsoft.com/office/powerpoint/2010/main" val="144252258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65"/>
    </mc:Choice>
    <mc:Fallback>
      <p:transition spd="slow" advTm="65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93204"/>
            <a:ext cx="4762872" cy="952500"/>
          </a:xfrm>
        </p:spPr>
        <p:txBody>
          <a:bodyPr>
            <a:normAutofit fontScale="90000"/>
          </a:bodyPr>
          <a:lstStyle/>
          <a:p>
            <a:r>
              <a:rPr lang="ko-KR" altLang="en-US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데이터 베이스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(E-R </a:t>
            </a:r>
            <a:r>
              <a:rPr lang="ko-KR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다이어그램</a:t>
            </a:r>
            <a:r>
              <a:rPr lang="en-US" altLang="ko-KR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서울남산체 EB" pitchFamily="18" charset="-127"/>
                <a:ea typeface="서울남산체 EB" pitchFamily="18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193204"/>
            <a:ext cx="539552" cy="532859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827584" y="1273324"/>
            <a:ext cx="655272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0" y="337220"/>
            <a:ext cx="611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서울남산체 EB" pitchFamily="18" charset="-127"/>
                <a:ea typeface="서울남산체 EB" pitchFamily="18" charset="-127"/>
              </a:rPr>
              <a:t>01</a:t>
            </a:r>
            <a:endParaRPr lang="ko-KR" altLang="en-US" sz="2400" b="1" dirty="0">
              <a:solidFill>
                <a:schemeClr val="bg1"/>
              </a:solidFill>
              <a:latin typeface="서울남산체 EB" pitchFamily="18" charset="-127"/>
              <a:ea typeface="서울남산체 EB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995936" y="2857500"/>
            <a:ext cx="1512168" cy="64807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사용자</a:t>
            </a:r>
            <a:endParaRPr lang="ko-KR" altLang="en-US" sz="2000" dirty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8" name="순서도: 판단 7"/>
          <p:cNvSpPr/>
          <p:nvPr/>
        </p:nvSpPr>
        <p:spPr>
          <a:xfrm>
            <a:off x="5460099" y="2281436"/>
            <a:ext cx="1920213" cy="720080"/>
          </a:xfrm>
          <a:prstGeom prst="flowChartDecisi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적립</a:t>
            </a:r>
            <a:endParaRPr lang="en-US" altLang="ko-KR" sz="2000" dirty="0" smtClean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내역</a:t>
            </a:r>
            <a:endParaRPr lang="ko-KR" altLang="en-US" sz="2000" dirty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12" name="순서도: 판단 11"/>
          <p:cNvSpPr/>
          <p:nvPr/>
        </p:nvSpPr>
        <p:spPr>
          <a:xfrm>
            <a:off x="2051719" y="2281436"/>
            <a:ext cx="1920213" cy="720080"/>
          </a:xfrm>
          <a:prstGeom prst="flowChartDecisi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거래</a:t>
            </a:r>
            <a:endParaRPr lang="en-US" altLang="ko-KR" sz="2000" dirty="0" smtClean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내</a:t>
            </a:r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역</a:t>
            </a:r>
            <a:endParaRPr lang="ko-KR" altLang="en-US" sz="2000" dirty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13" name="순서도: 판단 12"/>
          <p:cNvSpPr/>
          <p:nvPr/>
        </p:nvSpPr>
        <p:spPr>
          <a:xfrm>
            <a:off x="3815916" y="3834254"/>
            <a:ext cx="1836204" cy="688577"/>
          </a:xfrm>
          <a:prstGeom prst="flowChartDecisi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기부</a:t>
            </a:r>
            <a:endParaRPr lang="en-US" altLang="ko-KR" sz="2000" dirty="0" smtClean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내역</a:t>
            </a:r>
            <a:endParaRPr lang="ko-KR" altLang="en-US" sz="2000" dirty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995936" y="4801716"/>
            <a:ext cx="1512168" cy="64807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모금단</a:t>
            </a:r>
            <a:r>
              <a:rPr lang="ko-KR" altLang="en-US" sz="200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체</a:t>
            </a:r>
            <a:endParaRPr lang="ko-KR" altLang="en-US" sz="2000" dirty="0">
              <a:solidFill>
                <a:schemeClr val="tx1"/>
              </a:solidFill>
              <a:latin typeface="서울남산체 M" pitchFamily="18" charset="-127"/>
              <a:ea typeface="서울남산체 M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876256" y="1417340"/>
            <a:ext cx="1512168" cy="64807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동전모음</a:t>
            </a:r>
            <a:r>
              <a:rPr lang="ko-KR" altLang="en-US" sz="2000" dirty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이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1151620" y="1417340"/>
            <a:ext cx="1512168" cy="64807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가맹</a:t>
            </a:r>
            <a:r>
              <a:rPr lang="ko-KR" altLang="en-US" sz="2000" dirty="0">
                <a:solidFill>
                  <a:schemeClr val="tx1"/>
                </a:solidFill>
                <a:latin typeface="서울남산체 M" pitchFamily="18" charset="-127"/>
                <a:ea typeface="서울남산체 M" pitchFamily="18" charset="-127"/>
              </a:rPr>
              <a:t>점</a:t>
            </a:r>
          </a:p>
        </p:txBody>
      </p:sp>
      <p:cxnSp>
        <p:nvCxnSpPr>
          <p:cNvPr id="17" name="직선 연결선 16"/>
          <p:cNvCxnSpPr>
            <a:stCxn id="12" idx="0"/>
            <a:endCxn id="16" idx="3"/>
          </p:cNvCxnSpPr>
          <p:nvPr/>
        </p:nvCxnSpPr>
        <p:spPr>
          <a:xfrm flipH="1" flipV="1">
            <a:off x="2663788" y="1741376"/>
            <a:ext cx="348038" cy="540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8" idx="0"/>
            <a:endCxn id="15" idx="1"/>
          </p:cNvCxnSpPr>
          <p:nvPr/>
        </p:nvCxnSpPr>
        <p:spPr>
          <a:xfrm flipV="1">
            <a:off x="6420206" y="1741376"/>
            <a:ext cx="456050" cy="540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>
            <a:stCxn id="13" idx="0"/>
            <a:endCxn id="6" idx="2"/>
          </p:cNvCxnSpPr>
          <p:nvPr/>
        </p:nvCxnSpPr>
        <p:spPr>
          <a:xfrm flipV="1">
            <a:off x="4734018" y="3505572"/>
            <a:ext cx="18002" cy="3286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>
            <a:stCxn id="6" idx="1"/>
            <a:endCxn id="12" idx="2"/>
          </p:cNvCxnSpPr>
          <p:nvPr/>
        </p:nvCxnSpPr>
        <p:spPr>
          <a:xfrm flipH="1" flipV="1">
            <a:off x="3011826" y="3001516"/>
            <a:ext cx="984110" cy="180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>
            <a:stCxn id="6" idx="3"/>
            <a:endCxn id="8" idx="2"/>
          </p:cNvCxnSpPr>
          <p:nvPr/>
        </p:nvCxnSpPr>
        <p:spPr>
          <a:xfrm flipV="1">
            <a:off x="5508104" y="3001516"/>
            <a:ext cx="912102" cy="180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>
            <a:stCxn id="13" idx="2"/>
            <a:endCxn id="14" idx="0"/>
          </p:cNvCxnSpPr>
          <p:nvPr/>
        </p:nvCxnSpPr>
        <p:spPr>
          <a:xfrm>
            <a:off x="4734018" y="4522831"/>
            <a:ext cx="18002" cy="2788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2699792" y="1417340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  <p:sp>
        <p:nvSpPr>
          <p:cNvPr id="41" name="TextBox 40"/>
          <p:cNvSpPr txBox="1"/>
          <p:nvPr/>
        </p:nvSpPr>
        <p:spPr>
          <a:xfrm>
            <a:off x="3014827" y="1912104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942819" y="3001516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665473" y="3145532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  <p:sp>
        <p:nvSpPr>
          <p:cNvPr id="44" name="TextBox 43"/>
          <p:cNvSpPr txBox="1"/>
          <p:nvPr/>
        </p:nvSpPr>
        <p:spPr>
          <a:xfrm>
            <a:off x="4400981" y="3433564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  <p:sp>
        <p:nvSpPr>
          <p:cNvPr id="45" name="TextBox 44"/>
          <p:cNvSpPr txBox="1"/>
          <p:nvPr/>
        </p:nvSpPr>
        <p:spPr>
          <a:xfrm>
            <a:off x="4734018" y="3577580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4788024" y="4410109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499992" y="4441676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  <p:sp>
        <p:nvSpPr>
          <p:cNvPr id="48" name="TextBox 47"/>
          <p:cNvSpPr txBox="1"/>
          <p:nvPr/>
        </p:nvSpPr>
        <p:spPr>
          <a:xfrm>
            <a:off x="5535107" y="3217540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  <p:sp>
        <p:nvSpPr>
          <p:cNvPr id="49" name="TextBox 48"/>
          <p:cNvSpPr txBox="1"/>
          <p:nvPr/>
        </p:nvSpPr>
        <p:spPr>
          <a:xfrm>
            <a:off x="6087169" y="3029943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214259" y="1931821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567621" y="1443408"/>
            <a:ext cx="333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n</a:t>
            </a:r>
            <a:endParaRPr lang="en-US" altLang="ko-KR" dirty="0" smtClean="0"/>
          </a:p>
        </p:txBody>
      </p:sp>
    </p:spTree>
    <p:extLst>
      <p:ext uri="{BB962C8B-B14F-4D97-AF65-F5344CB8AC3E}">
        <p14:creationId xmlns="" xmlns:p14="http://schemas.microsoft.com/office/powerpoint/2010/main" val="119815637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178"/>
    </mc:Choice>
    <mc:Fallback>
      <p:transition spd="slow" advTm="178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810</TotalTime>
  <Words>1099</Words>
  <Application>Microsoft Office PowerPoint</Application>
  <PresentationFormat>화면 슬라이드 쇼(16:10)</PresentationFormat>
  <Paragraphs>358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굴림</vt:lpstr>
      <vt:lpstr>Arial</vt:lpstr>
      <vt:lpstr>서울남산체 M</vt:lpstr>
      <vt:lpstr>서울남산체 EB</vt:lpstr>
      <vt:lpstr>맑은 고딕</vt:lpstr>
      <vt:lpstr>Wingdings</vt:lpstr>
      <vt:lpstr>함초롬바탕</vt:lpstr>
      <vt:lpstr>Office 테마</vt:lpstr>
      <vt:lpstr>슬라이드 1</vt:lpstr>
      <vt:lpstr>목차</vt:lpstr>
      <vt:lpstr>조원 별 역할 분담 </vt:lpstr>
      <vt:lpstr>Usecase Diagram (모바일앱)</vt:lpstr>
      <vt:lpstr>Usecase Diagram (동전모음이)</vt:lpstr>
      <vt:lpstr>Usecase Diagram (가맹점 클라이언트)</vt:lpstr>
      <vt:lpstr>Mobile App</vt:lpstr>
      <vt:lpstr>가맹점 클라이언트</vt:lpstr>
      <vt:lpstr>데이터 베이스(E-R 다이어그램)</vt:lpstr>
      <vt:lpstr>데이터베이스 (관계 데이터 모델)</vt:lpstr>
      <vt:lpstr>슬라이드 11</vt:lpstr>
      <vt:lpstr>슬라이드 12</vt:lpstr>
      <vt:lpstr>슬라이드 13</vt:lpstr>
      <vt:lpstr>동전모음이 (State Diagram)</vt:lpstr>
      <vt:lpstr>Github &amp; Trello</vt:lpstr>
      <vt:lpstr>링크사업단 재료관련</vt:lpstr>
      <vt:lpstr>진행 타임테이블</vt:lpstr>
      <vt:lpstr>진행 타임테이블</vt:lpstr>
      <vt:lpstr>진행 타임테이블</vt:lpstr>
      <vt:lpstr>슬라이드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Andrew Park</dc:creator>
  <cp:lastModifiedBy>전현빈</cp:lastModifiedBy>
  <cp:revision>68</cp:revision>
  <dcterms:created xsi:type="dcterms:W3CDTF">2016-03-08T11:24:34Z</dcterms:created>
  <dcterms:modified xsi:type="dcterms:W3CDTF">2016-04-06T03:08:55Z</dcterms:modified>
</cp:coreProperties>
</file>

<file path=docProps/thumbnail.jpeg>
</file>